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82" r:id="rId4"/>
    <p:sldId id="283" r:id="rId5"/>
    <p:sldId id="285" r:id="rId6"/>
    <p:sldId id="286" r:id="rId7"/>
    <p:sldId id="288" r:id="rId8"/>
    <p:sldId id="289" r:id="rId9"/>
    <p:sldId id="290" r:id="rId10"/>
    <p:sldId id="284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B5C-EE97-304E-8396-ADB4B1DD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E45F5-5323-B4B0-4D90-09E8B9AA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0B05-C6F6-0E11-26B5-DD1B0B00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A284-E7D2-F336-D5FF-4FB70A1B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75CE4-5388-F0CC-EE56-44F0175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6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EF8C-B187-D45C-E9EC-AC412648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36448-7946-B5F1-55F9-EA42FAAF1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32E7-67C0-9790-3276-99343234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835D-1158-EDA6-B657-5D7B0958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8D0B-5A0D-4A80-5A7E-EB3015D4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9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41FF2-FB81-90FC-AA0C-6EE6A5CA9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D730A-5CC8-2768-FBE4-0EE6EFF21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0445-92AE-D551-ED4D-5D6C1832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3C65-5884-59F1-EB23-31A5EB38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FD0F-BAF3-96B9-975E-76AF3EAC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73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3644-0B11-DC34-5E01-3B408BBA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D6D4-5D52-B5D6-9364-DBA7CE7E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0405-48FA-E173-C7A7-672A84C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4A8B-1C35-D4EE-6037-0A50CB1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0559-3ECC-F8AF-9C00-F2FA5807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7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F82B-BC30-E11C-5CC2-AC45E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22CB-689A-0771-5015-D7FD0AD2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A371-AB17-7C94-958A-24A5967B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D4FF-F71C-F5CB-8963-C3C06B90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59C1-C4CE-BD1F-2E93-86EEC54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64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8374-EC4D-C583-0E64-0F5490C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4D7F-9B9D-2CDD-576D-E2D39DCB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1993E-2884-822C-B704-D54026E5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92115-2AB8-86D1-5981-2FFAED53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ECFC7-FD51-14AF-FF9C-E4DF9680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9CB8F-614B-9111-D733-75AFAA2F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0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F111-C495-BA33-B88F-3AA941E4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5F0B3-184B-C62F-06F3-DEEC1E29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70CF-5A49-5A72-FBFC-CF606CB3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86C37-25EA-E282-A005-FB5023183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594E1-DDA7-D579-79FB-5404B5D47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12DF7-1C10-8DF5-00FB-9E913654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1FDF3-BA64-D2BF-388E-8E843E17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AAB2A-7E05-CBFC-C833-B66800A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1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FBAB-A143-4117-5D3D-463ACA7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C6BDD-A2D2-CC9B-3A22-90E37FD9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125F-6110-F49D-0DE5-A04C75A5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1BF11-15A5-681E-DEC3-BCE4A0F3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3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17C0B-D798-5FC2-8E04-F7B39FF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96F23-9F17-A7F7-B2EC-91C1E0F5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7D895-8C37-D211-D492-DB5329A7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41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74E-839B-3DEC-3361-B68FEF2B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A996-D507-4144-C7D6-60AE8CB6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0793-0A6D-52BF-B522-61452AE0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99748-7448-6223-860C-F825BEE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4CC55-2BD2-107E-62F7-0594AB1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7544-E712-26DD-0533-EA1F2DEB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7EEC-45A5-5971-9D4F-89A70D1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0B86E-0E34-2AB4-FF22-7D567BFC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36AD0-1989-70DA-A44B-6FD44CD9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022B-AACD-5083-18F0-A83190E0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E6AD8-C0A9-18F6-D0FA-7670F9B0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B654-8BB2-862A-0C4C-500B129D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22465-D3CE-9DA0-6C8B-D6AD2A0F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E0F6-655E-8165-53F5-F15EB0F8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67B21-5DA9-CEE6-F6C8-690E3F40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1DD6-BED6-E86B-F98A-EE45DAA7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1F26-E8A4-0D17-7E2F-77D480C2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2A075-308A-1D56-DF75-13C3CAC8D884}"/>
              </a:ext>
            </a:extLst>
          </p:cNvPr>
          <p:cNvSpPr/>
          <p:nvPr/>
        </p:nvSpPr>
        <p:spPr>
          <a:xfrm>
            <a:off x="5927035" y="1744870"/>
            <a:ext cx="5893904" cy="850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Sosialisasi</a:t>
            </a:r>
            <a:endParaRPr lang="en-ID" sz="60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8F418-B2BC-A24C-9A22-D157514DA6C1}"/>
              </a:ext>
            </a:extLst>
          </p:cNvPr>
          <p:cNvSpPr/>
          <p:nvPr/>
        </p:nvSpPr>
        <p:spPr>
          <a:xfrm>
            <a:off x="0" y="6032500"/>
            <a:ext cx="5192275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:</a:t>
            </a:r>
            <a:endParaRPr lang="en-ID" sz="28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5F9E-D81E-CCBB-289F-B7E81C1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41CB8-F9E9-7F33-DA71-AA784CE4097D}"/>
              </a:ext>
            </a:extLst>
          </p:cNvPr>
          <p:cNvSpPr txBox="1"/>
          <p:nvPr/>
        </p:nvSpPr>
        <p:spPr>
          <a:xfrm>
            <a:off x="392501" y="4568758"/>
            <a:ext cx="6185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Bahnschrift SemiBold SemiConden" panose="020B0502040204020203" pitchFamily="34" charset="0"/>
              </a:rPr>
              <a:t>Dr.Eng</a:t>
            </a:r>
            <a:r>
              <a:rPr lang="en-US" dirty="0">
                <a:latin typeface="Bahnschrift SemiBold SemiConden" panose="020B0502040204020203" pitchFamily="34" charset="0"/>
              </a:rPr>
              <a:t>. Gerry Liston Putra, S.T., M.T.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4F09E-EDA0-56B8-2AD2-874BAC540167}"/>
              </a:ext>
            </a:extLst>
          </p:cNvPr>
          <p:cNvSpPr txBox="1"/>
          <p:nvPr/>
        </p:nvSpPr>
        <p:spPr>
          <a:xfrm>
            <a:off x="392501" y="3983983"/>
            <a:ext cx="6185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Inovasi</a:t>
            </a:r>
            <a:r>
              <a:rPr lang="en-US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Desain dan </a:t>
            </a:r>
            <a:r>
              <a:rPr lang="en-US" sz="3200" dirty="0" err="1">
                <a:solidFill>
                  <a:srgbClr val="0070C0"/>
                </a:solidFill>
                <a:latin typeface="Bahnschrift SemiBold SemiConden" panose="020B0502040204020203" pitchFamily="34" charset="0"/>
              </a:rPr>
              <a:t>Konstruksi</a:t>
            </a:r>
            <a:endParaRPr lang="en-US" sz="3200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Bahnschrift SemiBold SemiConden" panose="020B0502040204020203" pitchFamily="34" charset="0"/>
              </a:rPr>
              <a:t>Format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Penulisan</a:t>
            </a:r>
            <a:endParaRPr lang="en-US" sz="5400" b="1" dirty="0">
              <a:latin typeface="Bahnschrift SemiBold SemiConden" panose="020B0502040204020203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152748F-011B-9708-9E5E-04918ACE2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009311"/>
              </p:ext>
            </p:extLst>
          </p:nvPr>
        </p:nvGraphicFramePr>
        <p:xfrm>
          <a:off x="838200" y="1825625"/>
          <a:ext cx="105156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465007010"/>
                    </a:ext>
                  </a:extLst>
                </a:gridCol>
                <a:gridCol w="9867900">
                  <a:extLst>
                    <a:ext uri="{9D8B030D-6E8A-4147-A177-3AD203B41FA5}">
                      <a16:colId xmlns:a16="http://schemas.microsoft.com/office/drawing/2014/main" val="3121464337"/>
                    </a:ext>
                  </a:extLst>
                </a:gridCol>
              </a:tblGrid>
              <a:tr h="2849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Bagian Laporan Akhir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12932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r>
                        <a:rPr lang="en-US" sz="2000" b="1" dirty="0"/>
                        <a:t>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Halaman </a:t>
                      </a:r>
                      <a:r>
                        <a:rPr lang="en-US" sz="2000" b="1" dirty="0" err="1"/>
                        <a:t>Muka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508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Lembar </a:t>
                      </a:r>
                      <a:r>
                        <a:rPr lang="en-US" sz="2000" b="1" dirty="0" err="1"/>
                        <a:t>Pengesahan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726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Bab 1 - </a:t>
                      </a:r>
                      <a:r>
                        <a:rPr lang="en-US" sz="2000" b="1" dirty="0" err="1"/>
                        <a:t>Pendahuluan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58595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  - </a:t>
                      </a:r>
                      <a:r>
                        <a:rPr lang="en-US" sz="2000" b="1" dirty="0" err="1"/>
                        <a:t>Latar</a:t>
                      </a:r>
                      <a:r>
                        <a:rPr lang="en-US" sz="2000" b="1" dirty="0"/>
                        <a:t> Belakang Inovasi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7556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  - </a:t>
                      </a:r>
                      <a:r>
                        <a:rPr lang="en-US" sz="2000" b="1" dirty="0" err="1"/>
                        <a:t>Persyaratan</a:t>
                      </a:r>
                      <a:r>
                        <a:rPr lang="en-US" sz="2000" b="1" dirty="0"/>
                        <a:t> Desain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66009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  - </a:t>
                      </a:r>
                      <a:r>
                        <a:rPr lang="en-US" sz="2000" b="1" dirty="0" err="1"/>
                        <a:t>Misi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94443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Bab II -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85078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Bab III - Desain dan </a:t>
                      </a:r>
                      <a:r>
                        <a:rPr lang="en-US" sz="2000" b="1" dirty="0" err="1"/>
                        <a:t>Analisis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11751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Bab IV - </a:t>
                      </a:r>
                      <a:r>
                        <a:rPr lang="en-US" sz="2000" b="1" dirty="0" err="1"/>
                        <a:t>Pembahasan</a:t>
                      </a:r>
                      <a:r>
                        <a:rPr lang="en-US" sz="2000" b="1" dirty="0"/>
                        <a:t> desain terkait </a:t>
                      </a:r>
                      <a:r>
                        <a:rPr lang="en-US" sz="2000" b="1" dirty="0" err="1"/>
                        <a:t>regulasi</a:t>
                      </a:r>
                      <a:r>
                        <a:rPr lang="en-US" sz="2000" b="1" dirty="0"/>
                        <a:t> (IMO, BKI, SOLAS, </a:t>
                      </a:r>
                      <a:r>
                        <a:rPr lang="en-US" sz="2000" b="1" dirty="0" err="1"/>
                        <a:t>dll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3555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Bab V - Kesimpulan dan Saran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905865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r>
                        <a:rPr lang="en-US" sz="2000" b="1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Daftar Pustaka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95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4" y="3203074"/>
            <a:ext cx="10515600" cy="77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Bahnschrift SemiBold SemiConden" panose="020B0502040204020203" pitchFamily="34" charset="0"/>
              </a:rPr>
              <a:t>Terima Kasih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1576"/>
            <a:ext cx="10515600" cy="77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Bahnschrift SemiBold SemiConden" panose="020B0502040204020203" pitchFamily="34" charset="0"/>
              </a:rPr>
              <a:t>Inovasi Desain dan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Konstruksi</a:t>
            </a:r>
            <a:r>
              <a:rPr lang="en-US" sz="5400" b="1" dirty="0">
                <a:latin typeface="Bahnschrift SemiBold SemiConden" panose="020B0502040204020203" pitchFamily="34" charset="0"/>
              </a:rPr>
              <a:t> (IDK)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A0A8-1E9E-AE14-01E1-47116E30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Bahnschrift SemiBold SemiConden" panose="020B0502040204020203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C2264-3801-597F-A8E9-58A011D8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1" y="2608096"/>
            <a:ext cx="3219450" cy="2146300"/>
          </a:xfrm>
          <a:prstGeom prst="rect">
            <a:avLst/>
          </a:prstGeom>
        </p:spPr>
      </p:pic>
      <p:pic>
        <p:nvPicPr>
          <p:cNvPr id="1026" name="Picture 2" descr="Ulstein | Innovations">
            <a:extLst>
              <a:ext uri="{FF2B5EF4-FFF2-40B4-BE49-F238E27FC236}">
                <a16:creationId xmlns:a16="http://schemas.microsoft.com/office/drawing/2014/main" id="{9BD5F1BD-E60B-D4D9-3033-8C819188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261127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ign, Analysis, and Optimization Tool Tailored for Floating Structures |  MAESTRO">
            <a:extLst>
              <a:ext uri="{FF2B5EF4-FFF2-40B4-BE49-F238E27FC236}">
                <a16:creationId xmlns:a16="http://schemas.microsoft.com/office/drawing/2014/main" id="{A4322AC5-0F5B-6C03-E8F1-22867FF85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756" r="11250" b="-1"/>
          <a:stretch/>
        </p:blipFill>
        <p:spPr bwMode="auto">
          <a:xfrm>
            <a:off x="4197170" y="2608096"/>
            <a:ext cx="3207110" cy="2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0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17408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ull form design">
            <a:extLst>
              <a:ext uri="{FF2B5EF4-FFF2-40B4-BE49-F238E27FC236}">
                <a16:creationId xmlns:a16="http://schemas.microsoft.com/office/drawing/2014/main" id="{14449B7E-EEEF-5C6B-70BA-6D9495C5C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r="-1" b="-1"/>
          <a:stretch/>
        </p:blipFill>
        <p:spPr bwMode="auto">
          <a:xfrm>
            <a:off x="-1" y="917408"/>
            <a:ext cx="12228129" cy="46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3904886"/>
            <a:ext cx="12228128" cy="1828800"/>
            <a:chOff x="-305" y="2987478"/>
            <a:chExt cx="12188952" cy="1828800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942640"/>
            <a:ext cx="5021782" cy="1509931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SemiBold SemiConden" panose="020B0502040204020203" pitchFamily="34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A0A8-1E9E-AE14-01E1-47116E30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942640"/>
            <a:ext cx="4926411" cy="1509935"/>
          </a:xfrm>
        </p:spPr>
        <p:txBody>
          <a:bodyPr anchor="ctr">
            <a:normAutofit/>
          </a:bodyPr>
          <a:lstStyle/>
          <a:p>
            <a:r>
              <a:rPr lang="sv-SE" dirty="0">
                <a:latin typeface="Bahnschrift SemiBold SemiConden" panose="020B0502040204020203" pitchFamily="34" charset="0"/>
              </a:rPr>
              <a:t>Latar Belakang</a:t>
            </a:r>
          </a:p>
          <a:p>
            <a:r>
              <a:rPr lang="sv-SE" dirty="0">
                <a:latin typeface="Bahnschrift SemiBold SemiConden" panose="020B0502040204020203" pitchFamily="34" charset="0"/>
              </a:rPr>
              <a:t>Kriteria dan Bobot Penilaian</a:t>
            </a:r>
          </a:p>
          <a:p>
            <a:r>
              <a:rPr lang="sv-SE" dirty="0">
                <a:latin typeface="Bahnschrift SemiBold SemiConden" panose="020B0502040204020203" pitchFamily="34" charset="0"/>
              </a:rPr>
              <a:t>Format Penulisan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7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Bahnschrift SemiBold SemiConden" panose="020B0502040204020203" pitchFamily="34" charset="0"/>
              </a:rPr>
              <a:t>Latar</a:t>
            </a:r>
            <a:r>
              <a:rPr lang="en-US" sz="5400" b="1" dirty="0">
                <a:latin typeface="Bahnschrift SemiBold SemiConden" panose="020B0502040204020203" pitchFamily="34" charset="0"/>
              </a:rPr>
              <a:t>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Belakang</a:t>
            </a:r>
            <a:endParaRPr lang="en-US" sz="54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A0A8-1E9E-AE14-01E1-47116E30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DE0D53-1C69-A95D-EB10-539C9B9F49FA}"/>
              </a:ext>
            </a:extLst>
          </p:cNvPr>
          <p:cNvSpPr/>
          <p:nvPr/>
        </p:nvSpPr>
        <p:spPr>
          <a:xfrm>
            <a:off x="1243567" y="1912013"/>
            <a:ext cx="3251200" cy="1514475"/>
          </a:xfrm>
          <a:prstGeom prst="roundRect">
            <a:avLst>
              <a:gd name="adj" fmla="val 10318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Bentuk Lambung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Tahanan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Stabilitas</a:t>
            </a:r>
            <a:r>
              <a:rPr lang="en-US" dirty="0">
                <a:solidFill>
                  <a:schemeClr val="tx1"/>
                </a:solidFill>
              </a:rPr>
              <a:t> atau;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Seakeeping dan Maneuvering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03AE99-586B-311B-4F76-AF77776BE99A}"/>
              </a:ext>
            </a:extLst>
          </p:cNvPr>
          <p:cNvSpPr/>
          <p:nvPr/>
        </p:nvSpPr>
        <p:spPr>
          <a:xfrm>
            <a:off x="4697966" y="1912012"/>
            <a:ext cx="3251200" cy="1514475"/>
          </a:xfrm>
          <a:prstGeom prst="roundRect">
            <a:avLst>
              <a:gd name="adj" fmla="val 10318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Perhitungan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Konstruksi</a:t>
            </a:r>
            <a:r>
              <a:rPr lang="en-US" dirty="0">
                <a:solidFill>
                  <a:schemeClr val="tx1"/>
                </a:solidFill>
              </a:rPr>
              <a:t> dan Material atau;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Sistem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19A247-A408-36C2-8E38-0C4C6C74CA06}"/>
              </a:ext>
            </a:extLst>
          </p:cNvPr>
          <p:cNvSpPr/>
          <p:nvPr/>
        </p:nvSpPr>
        <p:spPr>
          <a:xfrm>
            <a:off x="8152365" y="1912013"/>
            <a:ext cx="3251200" cy="1514475"/>
          </a:xfrm>
          <a:prstGeom prst="roundRect">
            <a:avLst>
              <a:gd name="adj" fmla="val 10318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Layout dan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General 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Tata </a:t>
            </a:r>
            <a:r>
              <a:rPr lang="en-US" dirty="0" err="1">
                <a:solidFill>
                  <a:schemeClr val="tx1"/>
                </a:solidFill>
              </a:rPr>
              <a:t>Letak</a:t>
            </a:r>
            <a:r>
              <a:rPr lang="en-US" dirty="0">
                <a:solidFill>
                  <a:schemeClr val="tx1"/>
                </a:solidFill>
              </a:rPr>
              <a:t> Ruang Mesin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Sistem Tata Udara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69641-54A8-7161-08EB-F81A8ABD80BA}"/>
              </a:ext>
            </a:extLst>
          </p:cNvPr>
          <p:cNvSpPr txBox="1"/>
          <p:nvPr/>
        </p:nvSpPr>
        <p:spPr>
          <a:xfrm rot="16200000">
            <a:off x="-78288" y="2496264"/>
            <a:ext cx="149111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Usulan Inovasi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51B592A-12EB-C70C-861A-FB855930D39C}"/>
              </a:ext>
            </a:extLst>
          </p:cNvPr>
          <p:cNvSpPr/>
          <p:nvPr/>
        </p:nvSpPr>
        <p:spPr>
          <a:xfrm>
            <a:off x="1243566" y="3552233"/>
            <a:ext cx="10110233" cy="982921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AE1B5-05AA-D0D6-CA32-64DFE380D9A6}"/>
              </a:ext>
            </a:extLst>
          </p:cNvPr>
          <p:cNvSpPr txBox="1"/>
          <p:nvPr/>
        </p:nvSpPr>
        <p:spPr>
          <a:xfrm rot="16200000">
            <a:off x="279182" y="5068940"/>
            <a:ext cx="776175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Tujuan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EE93DA-56BF-CCF0-418B-3479D1CC3EE6}"/>
              </a:ext>
            </a:extLst>
          </p:cNvPr>
          <p:cNvSpPr/>
          <p:nvPr/>
        </p:nvSpPr>
        <p:spPr>
          <a:xfrm>
            <a:off x="1283736" y="4660900"/>
            <a:ext cx="10070064" cy="1092701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Desain Kapal Ramah Lingkungan di Aktivitas Offshore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DD505-9895-2B12-7AEC-D87BF63CA11E}"/>
              </a:ext>
            </a:extLst>
          </p:cNvPr>
          <p:cNvSpPr txBox="1"/>
          <p:nvPr/>
        </p:nvSpPr>
        <p:spPr>
          <a:xfrm>
            <a:off x="2983852" y="5791964"/>
            <a:ext cx="625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Efisiensi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Fabrikasi</a:t>
            </a:r>
            <a:r>
              <a:rPr lang="en-US" b="1" dirty="0"/>
              <a:t>, </a:t>
            </a:r>
            <a:r>
              <a:rPr lang="en-US" b="1" dirty="0" err="1"/>
              <a:t>Operasional</a:t>
            </a:r>
            <a:r>
              <a:rPr lang="en-US" b="1" dirty="0"/>
              <a:t>, </a:t>
            </a:r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Emisi</a:t>
            </a:r>
            <a:r>
              <a:rPr lang="en-US" b="1" dirty="0"/>
              <a:t> Karbon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00210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Bahnschrift SemiBold SemiConden" panose="020B0502040204020203" pitchFamily="34" charset="0"/>
              </a:rPr>
              <a:t>Kriteria</a:t>
            </a:r>
            <a:r>
              <a:rPr lang="en-US" sz="5400" b="1" dirty="0">
                <a:latin typeface="Bahnschrift SemiBold SemiConden" panose="020B0502040204020203" pitchFamily="34" charset="0"/>
              </a:rPr>
              <a:t> dan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Bobot</a:t>
            </a:r>
            <a:r>
              <a:rPr lang="en-US" sz="5400" b="1" dirty="0">
                <a:latin typeface="Bahnschrift SemiBold SemiConden" panose="020B0502040204020203" pitchFamily="34" charset="0"/>
              </a:rPr>
              <a:t> Penilaian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293FA7-5C30-B0C7-A263-DE6CEA556467}"/>
              </a:ext>
            </a:extLst>
          </p:cNvPr>
          <p:cNvSpPr/>
          <p:nvPr/>
        </p:nvSpPr>
        <p:spPr>
          <a:xfrm>
            <a:off x="2133600" y="2179470"/>
            <a:ext cx="2438400" cy="271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89442-9091-9C96-2C5A-AC1B8BC10741}"/>
              </a:ext>
            </a:extLst>
          </p:cNvPr>
          <p:cNvSpPr/>
          <p:nvPr/>
        </p:nvSpPr>
        <p:spPr>
          <a:xfrm>
            <a:off x="2324100" y="2439820"/>
            <a:ext cx="2032000" cy="1181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Proposal Awal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AAE1C-4E66-0E13-4AFD-AA6D1A7CCF5A}"/>
              </a:ext>
            </a:extLst>
          </p:cNvPr>
          <p:cNvSpPr/>
          <p:nvPr/>
        </p:nvSpPr>
        <p:spPr>
          <a:xfrm>
            <a:off x="4546600" y="2179470"/>
            <a:ext cx="2438400" cy="2711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135F7-371F-C331-81A6-8FFF95F11252}"/>
              </a:ext>
            </a:extLst>
          </p:cNvPr>
          <p:cNvSpPr/>
          <p:nvPr/>
        </p:nvSpPr>
        <p:spPr>
          <a:xfrm>
            <a:off x="4762500" y="2439820"/>
            <a:ext cx="2032000" cy="1181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Laporan Akhir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489C39-816D-469C-CB60-3F0948E120E5}"/>
              </a:ext>
            </a:extLst>
          </p:cNvPr>
          <p:cNvSpPr/>
          <p:nvPr/>
        </p:nvSpPr>
        <p:spPr>
          <a:xfrm>
            <a:off x="6985000" y="2179468"/>
            <a:ext cx="2438400" cy="2711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C5594D-638B-037E-1AC0-8D5846E63A19}"/>
              </a:ext>
            </a:extLst>
          </p:cNvPr>
          <p:cNvSpPr/>
          <p:nvPr/>
        </p:nvSpPr>
        <p:spPr>
          <a:xfrm>
            <a:off x="7175500" y="2179470"/>
            <a:ext cx="2247900" cy="1701800"/>
          </a:xfrm>
          <a:prstGeom prst="rightArrow">
            <a:avLst>
              <a:gd name="adj1" fmla="val 69200"/>
              <a:gd name="adj2" fmla="val 4925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Presentasi Final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7FF42-65FE-12A2-0934-C4F4DE50351C}"/>
              </a:ext>
            </a:extLst>
          </p:cNvPr>
          <p:cNvSpPr txBox="1"/>
          <p:nvPr/>
        </p:nvSpPr>
        <p:spPr>
          <a:xfrm>
            <a:off x="2753658" y="4340355"/>
            <a:ext cx="117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Tahap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8C5E0-5711-3B47-3C41-A0DEBD700346}"/>
              </a:ext>
            </a:extLst>
          </p:cNvPr>
          <p:cNvSpPr txBox="1"/>
          <p:nvPr/>
        </p:nvSpPr>
        <p:spPr>
          <a:xfrm>
            <a:off x="5204756" y="4340355"/>
            <a:ext cx="117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Tahap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DA777-2CE0-7954-AC9B-4A035291A304}"/>
              </a:ext>
            </a:extLst>
          </p:cNvPr>
          <p:cNvSpPr txBox="1"/>
          <p:nvPr/>
        </p:nvSpPr>
        <p:spPr>
          <a:xfrm>
            <a:off x="7592359" y="4340355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552CC7-8243-BF18-E5F9-9861B899A1FD}"/>
              </a:ext>
            </a:extLst>
          </p:cNvPr>
          <p:cNvSpPr txBox="1"/>
          <p:nvPr/>
        </p:nvSpPr>
        <p:spPr>
          <a:xfrm>
            <a:off x="2743198" y="511917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ahnschrift SemiBold SemiConden" panose="020B0502040204020203" pitchFamily="34" charset="0"/>
              </a:rPr>
              <a:t>Alur Lomba Desain Inovasi Desain dan </a:t>
            </a:r>
            <a:r>
              <a:rPr lang="en-US" sz="2400" b="1" dirty="0" err="1">
                <a:latin typeface="Bahnschrift SemiBold SemiConden" panose="020B0502040204020203" pitchFamily="34" charset="0"/>
              </a:rPr>
              <a:t>Konstruksi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Bahnschrift SemiBold SemiConden" panose="020B0502040204020203" pitchFamily="34" charset="0"/>
              </a:rPr>
              <a:t>Kriteria</a:t>
            </a:r>
            <a:r>
              <a:rPr lang="en-US" sz="5400" b="1" dirty="0">
                <a:latin typeface="Bahnschrift SemiBold SemiConden" panose="020B0502040204020203" pitchFamily="34" charset="0"/>
              </a:rPr>
              <a:t> dan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Bobot</a:t>
            </a:r>
            <a:r>
              <a:rPr lang="en-US" sz="5400" b="1" dirty="0">
                <a:latin typeface="Bahnschrift SemiBold SemiConden" panose="020B0502040204020203" pitchFamily="34" charset="0"/>
              </a:rPr>
              <a:t> Penilaian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9A88F8-56A6-8961-DD9D-01C4CD1CB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00775"/>
              </p:ext>
            </p:extLst>
          </p:nvPr>
        </p:nvGraphicFramePr>
        <p:xfrm>
          <a:off x="977898" y="2151093"/>
          <a:ext cx="10236202" cy="43081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2602">
                  <a:extLst>
                    <a:ext uri="{9D8B030D-6E8A-4147-A177-3AD203B41FA5}">
                      <a16:colId xmlns:a16="http://schemas.microsoft.com/office/drawing/2014/main" val="241275723"/>
                    </a:ext>
                  </a:extLst>
                </a:gridCol>
                <a:gridCol w="7975600">
                  <a:extLst>
                    <a:ext uri="{9D8B030D-6E8A-4147-A177-3AD203B41FA5}">
                      <a16:colId xmlns:a16="http://schemas.microsoft.com/office/drawing/2014/main" val="262979003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67233150"/>
                    </a:ext>
                  </a:extLst>
                </a:gridCol>
              </a:tblGrid>
              <a:tr h="541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Kriteria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Bobot</a:t>
                      </a:r>
                      <a:r>
                        <a:rPr lang="en-US" sz="1800" b="1" dirty="0">
                          <a:effectLst/>
                        </a:rPr>
                        <a:t> Penilaian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39871"/>
                  </a:ext>
                </a:extLst>
              </a:tr>
              <a:tr h="1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b="1">
                          <a:effectLst/>
                        </a:rPr>
                        <a:t>Halaman muka  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Wajib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35203"/>
                  </a:ext>
                </a:extLst>
              </a:tr>
              <a:tr h="1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Lembar </a:t>
                      </a:r>
                      <a:r>
                        <a:rPr lang="en-US" sz="1600" b="1" dirty="0" err="1">
                          <a:effectLst/>
                        </a:rPr>
                        <a:t>pengesahan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Wajib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07530"/>
                  </a:ext>
                </a:extLst>
              </a:tr>
              <a:tr h="19460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Konsep Inovasi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707379"/>
                  </a:ext>
                </a:extLst>
              </a:tr>
              <a:tr h="8892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Latar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belakang</a:t>
                      </a:r>
                      <a:r>
                        <a:rPr lang="en-US" sz="1600" dirty="0">
                          <a:effectLst/>
                        </a:rPr>
                        <a:t> inovasi (Pilih salah </a:t>
                      </a:r>
                      <a:r>
                        <a:rPr lang="en-US" sz="1600" dirty="0" err="1">
                          <a:effectLst/>
                        </a:rPr>
                        <a:t>satu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kajian</a:t>
                      </a:r>
                      <a:r>
                        <a:rPr lang="en-US" sz="1600" dirty="0">
                          <a:effectLst/>
                        </a:rPr>
                        <a:t>): </a:t>
                      </a:r>
                      <a:endParaRPr lang="en-US" sz="1800" dirty="0">
                        <a:effectLst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Tahanan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Stabilitas</a:t>
                      </a:r>
                      <a:r>
                        <a:rPr lang="en-US" sz="1600" dirty="0">
                          <a:effectLst/>
                        </a:rPr>
                        <a:t> atau Seakeeping dan Maneuvering</a:t>
                      </a:r>
                      <a:endParaRPr lang="en-US" sz="1800" dirty="0">
                        <a:effectLst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Konstruksi</a:t>
                      </a:r>
                      <a:r>
                        <a:rPr lang="en-US" sz="1600" dirty="0">
                          <a:effectLst/>
                        </a:rPr>
                        <a:t> dan Material, atau Sistem </a:t>
                      </a:r>
                      <a:r>
                        <a:rPr lang="en-US" sz="1600" dirty="0" err="1">
                          <a:effectLst/>
                        </a:rPr>
                        <a:t>Produksi</a:t>
                      </a:r>
                      <a:endParaRPr lang="en-US" sz="1800" dirty="0">
                        <a:effectLst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600" dirty="0">
                          <a:effectLst/>
                        </a:rPr>
                        <a:t>General Arrangement, atau Tata </a:t>
                      </a:r>
                      <a:r>
                        <a:rPr lang="en-US" sz="1600" dirty="0" err="1">
                          <a:effectLst/>
                        </a:rPr>
                        <a:t>Letak</a:t>
                      </a:r>
                      <a:r>
                        <a:rPr lang="en-US" sz="1600" dirty="0">
                          <a:effectLst/>
                        </a:rPr>
                        <a:t> Ruang Mesin, dan atau Sistem Tata Udara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270561"/>
                  </a:ext>
                </a:extLst>
              </a:tr>
              <a:tr h="1946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600" dirty="0">
                          <a:effectLst/>
                        </a:rPr>
                        <a:t>Requirement design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68484"/>
                  </a:ext>
                </a:extLst>
              </a:tr>
              <a:tr h="19460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Misi</a:t>
                      </a:r>
                      <a:r>
                        <a:rPr lang="en-US" sz="1600" dirty="0">
                          <a:effectLst/>
                        </a:rPr>
                        <a:t> kapal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266169"/>
                  </a:ext>
                </a:extLst>
              </a:tr>
              <a:tr h="1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Metode dan </a:t>
                      </a:r>
                      <a:r>
                        <a:rPr lang="en-US" sz="1600" b="1" dirty="0" err="1">
                          <a:effectLst/>
                        </a:rPr>
                        <a:t>regulasi</a:t>
                      </a:r>
                      <a:r>
                        <a:rPr lang="en-US" sz="1600" b="1" dirty="0">
                          <a:effectLst/>
                        </a:rPr>
                        <a:t> yang digunakan </a:t>
                      </a:r>
                      <a:r>
                        <a:rPr lang="en-US" sz="1600" b="1" dirty="0" err="1">
                          <a:effectLst/>
                        </a:rPr>
                        <a:t>sesuai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kajian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63180"/>
                  </a:ext>
                </a:extLst>
              </a:tr>
              <a:tr h="1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b="1" dirty="0" err="1">
                          <a:effectLst/>
                        </a:rPr>
                        <a:t>Penutup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53797"/>
                  </a:ext>
                </a:extLst>
              </a:tr>
              <a:tr h="19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21468"/>
                  </a:ext>
                </a:extLst>
              </a:tr>
              <a:tr h="840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b="1" dirty="0" err="1">
                          <a:effectLst/>
                        </a:rPr>
                        <a:t>Bobot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nilai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dirty="0">
                          <a:effectLst/>
                        </a:rPr>
                        <a:t>Skor: 1, 2, 3, 4, 5 (1 = </a:t>
                      </a:r>
                      <a:r>
                        <a:rPr lang="en-US" sz="1600" dirty="0" err="1">
                          <a:effectLst/>
                        </a:rPr>
                        <a:t>Buruk</a:t>
                      </a:r>
                      <a:r>
                        <a:rPr lang="en-US" sz="1600" dirty="0">
                          <a:effectLst/>
                        </a:rPr>
                        <a:t>; 2 = Kurang; 3 = </a:t>
                      </a:r>
                      <a:r>
                        <a:rPr lang="en-US" sz="1600" dirty="0" err="1">
                          <a:effectLst/>
                        </a:rPr>
                        <a:t>Cukup</a:t>
                      </a:r>
                      <a:r>
                        <a:rPr lang="en-US" sz="1600" dirty="0">
                          <a:effectLst/>
                        </a:rPr>
                        <a:t>; 4 = Baik; 5 = Sangat baik);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600" dirty="0">
                          <a:effectLst/>
                        </a:rPr>
                        <a:t>Nilai = </a:t>
                      </a:r>
                      <a:r>
                        <a:rPr lang="en-US" sz="1600" dirty="0" err="1">
                          <a:effectLst/>
                        </a:rPr>
                        <a:t>Bobot</a:t>
                      </a:r>
                      <a:r>
                        <a:rPr lang="en-US" sz="1600" dirty="0">
                          <a:effectLst/>
                        </a:rPr>
                        <a:t> x Skor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4124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02CE68-9802-6334-D115-5A0A3476F250}"/>
              </a:ext>
            </a:extLst>
          </p:cNvPr>
          <p:cNvSpPr txBox="1"/>
          <p:nvPr/>
        </p:nvSpPr>
        <p:spPr>
          <a:xfrm>
            <a:off x="317499" y="17090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Tahap 1 (Proposal Awal)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7692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Bahnschrift SemiBold SemiConden" panose="020B0502040204020203" pitchFamily="34" charset="0"/>
              </a:rPr>
              <a:t>Kriteria</a:t>
            </a:r>
            <a:r>
              <a:rPr lang="en-US" sz="5400" b="1" dirty="0">
                <a:latin typeface="Bahnschrift SemiBold SemiConden" panose="020B0502040204020203" pitchFamily="34" charset="0"/>
              </a:rPr>
              <a:t> dan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Bobot</a:t>
            </a:r>
            <a:r>
              <a:rPr lang="en-US" sz="5400" b="1" dirty="0">
                <a:latin typeface="Bahnschrift SemiBold SemiConden" panose="020B0502040204020203" pitchFamily="34" charset="0"/>
              </a:rPr>
              <a:t> Penilaian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9A88F8-56A6-8961-DD9D-01C4CD1CB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01804"/>
              </p:ext>
            </p:extLst>
          </p:nvPr>
        </p:nvGraphicFramePr>
        <p:xfrm>
          <a:off x="317499" y="2087593"/>
          <a:ext cx="5778501" cy="4572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7467">
                  <a:extLst>
                    <a:ext uri="{9D8B030D-6E8A-4147-A177-3AD203B41FA5}">
                      <a16:colId xmlns:a16="http://schemas.microsoft.com/office/drawing/2014/main" val="241275723"/>
                    </a:ext>
                  </a:extLst>
                </a:gridCol>
                <a:gridCol w="4321837">
                  <a:extLst>
                    <a:ext uri="{9D8B030D-6E8A-4147-A177-3AD203B41FA5}">
                      <a16:colId xmlns:a16="http://schemas.microsoft.com/office/drawing/2014/main" val="2629790034"/>
                    </a:ext>
                  </a:extLst>
                </a:gridCol>
                <a:gridCol w="999197">
                  <a:extLst>
                    <a:ext uri="{9D8B030D-6E8A-4147-A177-3AD203B41FA5}">
                      <a16:colId xmlns:a16="http://schemas.microsoft.com/office/drawing/2014/main" val="67233150"/>
                    </a:ext>
                  </a:extLst>
                </a:gridCol>
              </a:tblGrid>
              <a:tr h="420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Kriteria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Bobot</a:t>
                      </a:r>
                      <a:r>
                        <a:rPr lang="en-US" sz="1500" b="1" dirty="0">
                          <a:effectLst/>
                        </a:rPr>
                        <a:t> Penilaian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39871"/>
                  </a:ext>
                </a:extLst>
              </a:tr>
              <a:tr h="186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b="1">
                          <a:effectLst/>
                        </a:rPr>
                        <a:t>Halaman muka   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Wajib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35203"/>
                  </a:ext>
                </a:extLst>
              </a:tr>
              <a:tr h="186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b="1" dirty="0">
                          <a:effectLst/>
                        </a:rPr>
                        <a:t>Lembar </a:t>
                      </a:r>
                      <a:r>
                        <a:rPr lang="en-US" sz="1500" b="1" dirty="0" err="1">
                          <a:effectLst/>
                        </a:rPr>
                        <a:t>pengesahan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Wajib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07530"/>
                  </a:ext>
                </a:extLst>
              </a:tr>
              <a:tr h="18669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b="1" dirty="0">
                          <a:effectLst/>
                        </a:rPr>
                        <a:t>Bab 1 </a:t>
                      </a:r>
                      <a:r>
                        <a:rPr lang="en-US" sz="1500" b="1" dirty="0" err="1">
                          <a:effectLst/>
                        </a:rPr>
                        <a:t>Pendahuluan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707379"/>
                  </a:ext>
                </a:extLst>
              </a:tr>
              <a:tr h="1120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effectLst/>
                        </a:rPr>
                        <a:t>Latar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belakang</a:t>
                      </a:r>
                      <a:r>
                        <a:rPr lang="en-US" sz="1500" dirty="0">
                          <a:effectLst/>
                        </a:rPr>
                        <a:t> inovasi (Pilih salah </a:t>
                      </a:r>
                      <a:r>
                        <a:rPr lang="en-US" sz="1500" dirty="0" err="1">
                          <a:effectLst/>
                        </a:rPr>
                        <a:t>satu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kajian</a:t>
                      </a:r>
                      <a:r>
                        <a:rPr lang="en-US" sz="1500" dirty="0">
                          <a:effectLst/>
                        </a:rPr>
                        <a:t>): 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effectLst/>
                        </a:rPr>
                        <a:t>Tahanan</a:t>
                      </a:r>
                      <a:r>
                        <a:rPr lang="en-US" sz="1500" dirty="0">
                          <a:effectLst/>
                        </a:rPr>
                        <a:t> dan </a:t>
                      </a:r>
                      <a:r>
                        <a:rPr lang="en-US" sz="1500" dirty="0" err="1">
                          <a:effectLst/>
                        </a:rPr>
                        <a:t>Stabilitas</a:t>
                      </a:r>
                      <a:r>
                        <a:rPr lang="en-US" sz="1500" dirty="0">
                          <a:effectLst/>
                        </a:rPr>
                        <a:t> atau Seakeeping dan Maneuvering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effectLst/>
                        </a:rPr>
                        <a:t>Konstruksi</a:t>
                      </a:r>
                      <a:r>
                        <a:rPr lang="en-US" sz="1500" dirty="0">
                          <a:effectLst/>
                        </a:rPr>
                        <a:t> dan Material, atau Sistem </a:t>
                      </a:r>
                      <a:r>
                        <a:rPr lang="en-US" sz="1500" dirty="0" err="1">
                          <a:effectLst/>
                        </a:rPr>
                        <a:t>Produksi</a:t>
                      </a:r>
                      <a:endParaRPr lang="en-US" sz="1500" dirty="0">
                        <a:effectLst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>
                          <a:effectLst/>
                        </a:rPr>
                        <a:t>General Arrangement, atau Tata </a:t>
                      </a:r>
                      <a:r>
                        <a:rPr lang="en-US" sz="1500" dirty="0" err="1">
                          <a:effectLst/>
                        </a:rPr>
                        <a:t>Letak</a:t>
                      </a:r>
                      <a:r>
                        <a:rPr lang="en-US" sz="1500" dirty="0">
                          <a:effectLst/>
                        </a:rPr>
                        <a:t> Ruang Mesin, dan atau Sistem Tata Udara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270561"/>
                  </a:ext>
                </a:extLst>
              </a:tr>
              <a:tr h="1866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500" dirty="0">
                          <a:effectLst/>
                        </a:rPr>
                        <a:t>Requirement design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68484"/>
                  </a:ext>
                </a:extLst>
              </a:tr>
              <a:tr h="18669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effectLst/>
                        </a:rPr>
                        <a:t>Misi</a:t>
                      </a:r>
                      <a:r>
                        <a:rPr lang="en-US" sz="1500" dirty="0">
                          <a:effectLst/>
                        </a:rPr>
                        <a:t> kapal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266169"/>
                  </a:ext>
                </a:extLst>
              </a:tr>
              <a:tr h="210027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b="1" dirty="0">
                          <a:effectLst/>
                        </a:rPr>
                        <a:t>Bab II Data (</a:t>
                      </a:r>
                      <a:r>
                        <a:rPr lang="en-US" sz="1500" b="1" dirty="0" err="1">
                          <a:effectLst/>
                        </a:rPr>
                        <a:t>tampilkan</a:t>
                      </a:r>
                      <a:r>
                        <a:rPr lang="en-US" sz="1500" b="1" dirty="0">
                          <a:effectLst/>
                        </a:rPr>
                        <a:t> data </a:t>
                      </a:r>
                      <a:r>
                        <a:rPr lang="en-US" sz="1500" b="1" dirty="0" err="1">
                          <a:effectLst/>
                        </a:rPr>
                        <a:t>sesuai</a:t>
                      </a: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b="1" dirty="0" err="1">
                          <a:effectLst/>
                        </a:rPr>
                        <a:t>kajian</a:t>
                      </a:r>
                      <a:r>
                        <a:rPr lang="en-US" sz="1500" b="1" dirty="0">
                          <a:effectLst/>
                        </a:rPr>
                        <a:t>)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63180"/>
                  </a:ext>
                </a:extLst>
              </a:tr>
              <a:tr h="21002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a. </a:t>
                      </a:r>
                      <a:r>
                        <a:rPr lang="en-US" sz="1500" b="0" dirty="0" err="1">
                          <a:effectLst/>
                        </a:rPr>
                        <a:t>Ukuran</a:t>
                      </a:r>
                      <a:r>
                        <a:rPr lang="en-US" sz="1500" b="0" dirty="0">
                          <a:effectLst/>
                        </a:rPr>
                        <a:t> </a:t>
                      </a:r>
                      <a:r>
                        <a:rPr lang="en-US" sz="1500" b="0" dirty="0" err="1">
                          <a:effectLst/>
                        </a:rPr>
                        <a:t>utama</a:t>
                      </a:r>
                      <a:r>
                        <a:rPr lang="en-US" sz="1500" b="0" dirty="0">
                          <a:effectLst/>
                        </a:rPr>
                        <a:t> kapal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53797"/>
                  </a:ext>
                </a:extLst>
              </a:tr>
              <a:tr h="1866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Lines plan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21468"/>
                  </a:ext>
                </a:extLst>
              </a:tr>
              <a:tr h="2259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Perhitungan dan Kurva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Hidrostatik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412456"/>
                  </a:ext>
                </a:extLst>
              </a:tr>
              <a:tr h="2259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  <a:tab pos="1530350" algn="l"/>
                        </a:tabLst>
                        <a:defRPr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Perhitungan dan Kurva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Stabilitas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481475"/>
                  </a:ext>
                </a:extLst>
              </a:tr>
              <a:tr h="2259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General Arrangement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18550"/>
                  </a:ext>
                </a:extLst>
              </a:tr>
              <a:tr h="2259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 Gambar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Konstruksi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Memanjang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/Melintang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833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02CE68-9802-6334-D115-5A0A3476F250}"/>
              </a:ext>
            </a:extLst>
          </p:cNvPr>
          <p:cNvSpPr txBox="1"/>
          <p:nvPr/>
        </p:nvSpPr>
        <p:spPr>
          <a:xfrm>
            <a:off x="317499" y="17090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Tahap 2 (Laporan Akhir)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4B0042-3518-7366-9CBA-ED6E9EDDF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51271"/>
              </p:ext>
            </p:extLst>
          </p:nvPr>
        </p:nvGraphicFramePr>
        <p:xfrm>
          <a:off x="6197599" y="2087593"/>
          <a:ext cx="5778501" cy="45809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7467">
                  <a:extLst>
                    <a:ext uri="{9D8B030D-6E8A-4147-A177-3AD203B41FA5}">
                      <a16:colId xmlns:a16="http://schemas.microsoft.com/office/drawing/2014/main" val="241275723"/>
                    </a:ext>
                  </a:extLst>
                </a:gridCol>
                <a:gridCol w="4321837">
                  <a:extLst>
                    <a:ext uri="{9D8B030D-6E8A-4147-A177-3AD203B41FA5}">
                      <a16:colId xmlns:a16="http://schemas.microsoft.com/office/drawing/2014/main" val="2629790034"/>
                    </a:ext>
                  </a:extLst>
                </a:gridCol>
                <a:gridCol w="999197">
                  <a:extLst>
                    <a:ext uri="{9D8B030D-6E8A-4147-A177-3AD203B41FA5}">
                      <a16:colId xmlns:a16="http://schemas.microsoft.com/office/drawing/2014/main" val="67233150"/>
                    </a:ext>
                  </a:extLst>
                </a:gridCol>
              </a:tblGrid>
              <a:tr h="43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Kriteria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Bobot</a:t>
                      </a:r>
                      <a:r>
                        <a:rPr lang="en-US" sz="1500" b="1" dirty="0">
                          <a:effectLst/>
                        </a:rPr>
                        <a:t> Penilaian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39871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fi-FI" sz="1500" b="1" dirty="0">
                          <a:effectLst/>
                        </a:rPr>
                        <a:t>Bab III Desain dan analisis (sesuai kajian)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35203"/>
                  </a:ext>
                </a:extLst>
              </a:tr>
              <a:tr h="173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1530350" algn="l"/>
                        </a:tabLst>
                      </a:pPr>
                      <a:r>
                        <a:rPr lang="en-US" sz="1500" b="1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Kajian </a:t>
                      </a:r>
                      <a:r>
                        <a:rPr lang="en-US" sz="1500" b="1" dirty="0" err="1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Tahanan</a:t>
                      </a:r>
                      <a:r>
                        <a:rPr lang="en-US" sz="1500" b="1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500" b="1" dirty="0" err="1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Stabilitas</a:t>
                      </a:r>
                      <a:r>
                        <a:rPr lang="en-US" sz="1500" b="1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atau Seakeeping dan Maneuvering</a:t>
                      </a:r>
                      <a:endParaRPr lang="en-US" sz="15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desain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perubahan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lines plan dan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hidrostatik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dan perhitungan kurva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stabilitas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dan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tahanan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serta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metode yang digunakan atau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dan perhitungan kurva seakeeping dan maneuvering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serta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metode yang digunakan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07530"/>
                  </a:ext>
                </a:extLst>
              </a:tr>
              <a:tr h="2066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Kajian Konstruksi dan Material atau Sistem Produksi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 desain perubahan konstruksi dan material atau sistem produksi 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 sifat mekanik material dari hasil pengujian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 dan perhitungan kurva kekuatan memanjang serta metode yang digunakan atau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 efisiensi sistem produksi kapal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2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5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Bahnschrift SemiBold SemiConden" panose="020B0502040204020203" pitchFamily="34" charset="0"/>
              </a:rPr>
              <a:t>Kriteria</a:t>
            </a:r>
            <a:r>
              <a:rPr lang="en-US" sz="5400" b="1" dirty="0">
                <a:latin typeface="Bahnschrift SemiBold SemiConden" panose="020B0502040204020203" pitchFamily="34" charset="0"/>
              </a:rPr>
              <a:t> dan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Bobot</a:t>
            </a:r>
            <a:r>
              <a:rPr lang="en-US" sz="5400" b="1" dirty="0">
                <a:latin typeface="Bahnschrift SemiBold SemiConden" panose="020B0502040204020203" pitchFamily="34" charset="0"/>
              </a:rPr>
              <a:t> Penilaian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2CE68-9802-6334-D115-5A0A3476F250}"/>
              </a:ext>
            </a:extLst>
          </p:cNvPr>
          <p:cNvSpPr txBox="1"/>
          <p:nvPr/>
        </p:nvSpPr>
        <p:spPr>
          <a:xfrm>
            <a:off x="317499" y="17090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Tahap 2 (Laporan Akhir)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4B0042-3518-7366-9CBA-ED6E9EDDF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04629"/>
              </p:ext>
            </p:extLst>
          </p:nvPr>
        </p:nvGraphicFramePr>
        <p:xfrm>
          <a:off x="981732" y="2173858"/>
          <a:ext cx="5778501" cy="4343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7467">
                  <a:extLst>
                    <a:ext uri="{9D8B030D-6E8A-4147-A177-3AD203B41FA5}">
                      <a16:colId xmlns:a16="http://schemas.microsoft.com/office/drawing/2014/main" val="241275723"/>
                    </a:ext>
                  </a:extLst>
                </a:gridCol>
                <a:gridCol w="4321837">
                  <a:extLst>
                    <a:ext uri="{9D8B030D-6E8A-4147-A177-3AD203B41FA5}">
                      <a16:colId xmlns:a16="http://schemas.microsoft.com/office/drawing/2014/main" val="2629790034"/>
                    </a:ext>
                  </a:extLst>
                </a:gridCol>
                <a:gridCol w="999197">
                  <a:extLst>
                    <a:ext uri="{9D8B030D-6E8A-4147-A177-3AD203B41FA5}">
                      <a16:colId xmlns:a16="http://schemas.microsoft.com/office/drawing/2014/main" val="67233150"/>
                    </a:ext>
                  </a:extLst>
                </a:gridCol>
              </a:tblGrid>
              <a:tr h="346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Kriteria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Bobot</a:t>
                      </a:r>
                      <a:r>
                        <a:rPr lang="en-US" sz="1500" b="1" dirty="0">
                          <a:effectLst/>
                        </a:rPr>
                        <a:t> Penilaian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39871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fi-FI" sz="1500" b="1" dirty="0">
                          <a:effectLst/>
                        </a:rPr>
                        <a:t>Bab III Desain dan analisis (sesuai kajian)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35203"/>
                  </a:ext>
                </a:extLst>
              </a:tr>
              <a:tr h="1212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1530350" algn="l"/>
                        </a:tabLst>
                      </a:pPr>
                      <a:r>
                        <a:rPr lang="en-US" sz="1500" b="1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Kajian General Arrangement, atau Tata </a:t>
                      </a:r>
                      <a:r>
                        <a:rPr lang="en-US" sz="1500" b="1" dirty="0" err="1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Letak</a:t>
                      </a:r>
                      <a:r>
                        <a:rPr lang="en-US" sz="1500" b="1" dirty="0">
                          <a:effectLst/>
                          <a:latin typeface="+mn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Ruang Mesin, dan atau Sistem Tata Udara</a:t>
                      </a:r>
                      <a:endParaRPr lang="en-US" sz="15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perubahan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general arrangement / tata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letak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ruang mesin / sistem tata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udara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dan perhitungan kurva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stabilitas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serta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metode yang digunakan</a:t>
                      </a: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efisiensi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operasional kapal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07530"/>
                  </a:ext>
                </a:extLst>
              </a:tr>
              <a:tr h="346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Bab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IV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Pembahasan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desain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terkait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regulasi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(IMO, BKI, SOLAS,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dll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)</a:t>
                      </a:r>
                      <a:endParaRPr lang="sv-SE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23214"/>
                  </a:ext>
                </a:extLst>
              </a:tr>
              <a:tr h="109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Bab V Kesimpulan dan Saran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079619"/>
                  </a:ext>
                </a:extLst>
              </a:tr>
              <a:tr h="33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Daftar Pustaka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69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endParaRPr lang="sv-SE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886026"/>
                  </a:ext>
                </a:extLst>
              </a:tr>
              <a:tr h="346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Bobot nilai laporan akhir adalah 40%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Skor: 1, 2, 3, 4, 5 (1 = Buruk; 2 = Kurang; 3 = Cukup; 4 = Baik; 5 = Sangat baik);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Nilai = Bobot x Skor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91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4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78A-435C-08C4-F2DC-E87559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926599"/>
            <a:ext cx="10515600" cy="77328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Bahnschrift SemiBold SemiConden" panose="020B0502040204020203" pitchFamily="34" charset="0"/>
              </a:rPr>
              <a:t>Kriteria</a:t>
            </a:r>
            <a:r>
              <a:rPr lang="en-US" sz="5400" b="1" dirty="0">
                <a:latin typeface="Bahnschrift SemiBold SemiConden" panose="020B0502040204020203" pitchFamily="34" charset="0"/>
              </a:rPr>
              <a:t> dan </a:t>
            </a:r>
            <a:r>
              <a:rPr lang="en-US" sz="5400" b="1" dirty="0" err="1">
                <a:latin typeface="Bahnschrift SemiBold SemiConden" panose="020B0502040204020203" pitchFamily="34" charset="0"/>
              </a:rPr>
              <a:t>Bobot</a:t>
            </a:r>
            <a:r>
              <a:rPr lang="en-US" sz="5400" b="1" dirty="0">
                <a:latin typeface="Bahnschrift SemiBold SemiConden" panose="020B0502040204020203" pitchFamily="34" charset="0"/>
              </a:rPr>
              <a:t> Penilaian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388C29F-A48B-2D53-F372-13FE3220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2CE68-9802-6334-D115-5A0A3476F250}"/>
              </a:ext>
            </a:extLst>
          </p:cNvPr>
          <p:cNvSpPr txBox="1"/>
          <p:nvPr/>
        </p:nvSpPr>
        <p:spPr>
          <a:xfrm>
            <a:off x="317499" y="17090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Final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4B0042-3518-7366-9CBA-ED6E9EDDF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90573"/>
              </p:ext>
            </p:extLst>
          </p:nvPr>
        </p:nvGraphicFramePr>
        <p:xfrm>
          <a:off x="1593848" y="2087593"/>
          <a:ext cx="8607427" cy="46693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8302">
                  <a:extLst>
                    <a:ext uri="{9D8B030D-6E8A-4147-A177-3AD203B41FA5}">
                      <a16:colId xmlns:a16="http://schemas.microsoft.com/office/drawing/2014/main" val="241275723"/>
                    </a:ext>
                  </a:extLst>
                </a:gridCol>
                <a:gridCol w="7038975">
                  <a:extLst>
                    <a:ext uri="{9D8B030D-6E8A-4147-A177-3AD203B41FA5}">
                      <a16:colId xmlns:a16="http://schemas.microsoft.com/office/drawing/2014/main" val="262979003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67233150"/>
                    </a:ext>
                  </a:extLst>
                </a:gridCol>
              </a:tblGrid>
              <a:tr h="430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Kriteria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Bobot</a:t>
                      </a:r>
                      <a:r>
                        <a:rPr lang="en-US" sz="1500" b="1" dirty="0">
                          <a:effectLst/>
                        </a:rPr>
                        <a:t> Penilaian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39871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fi-FI" sz="1500" b="1" dirty="0">
                          <a:effectLst/>
                        </a:rPr>
                        <a:t>Pemaparan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35203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Sistematika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penyajian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dan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isi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07530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2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Kemutakhiran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alat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bantu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332663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Penggunaan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bahasa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yang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baku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585830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4"/>
                        <a:tabLst>
                          <a:tab pos="153035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Cara dan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sikap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presentasi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91923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5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Ketepatan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waktu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89228"/>
                  </a:ext>
                </a:extLst>
              </a:tr>
              <a:tr h="21549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es-ES" sz="15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Materi</a:t>
                      </a:r>
                      <a:endParaRPr lang="sv-SE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23214"/>
                  </a:ext>
                </a:extLst>
              </a:tr>
              <a:tr h="21549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53035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Design and Requirements / Inovasi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079619"/>
                  </a:ext>
                </a:extLst>
              </a:tr>
              <a:tr h="21549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2"/>
                        <a:tabLst>
                          <a:tab pos="1530350" algn="l"/>
                        </a:tabLs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Mock up / Alat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Peraga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/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Prototipe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696653"/>
                  </a:ext>
                </a:extLst>
              </a:tr>
              <a:tr h="21549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  <a:tabLst>
                          <a:tab pos="1530350" algn="l"/>
                        </a:tabLs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Analisis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Design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70283"/>
                  </a:ext>
                </a:extLst>
              </a:tr>
              <a:tr h="21549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4"/>
                        <a:tabLst/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Penerapan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regulasi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86041"/>
                  </a:ext>
                </a:extLst>
              </a:tr>
              <a:tr h="21549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Diskusi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886026"/>
                  </a:ext>
                </a:extLst>
              </a:tr>
              <a:tr h="21549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Tingkat pemahaman aspek desain kapal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232353"/>
                  </a:ext>
                </a:extLst>
              </a:tr>
              <a:tr h="21549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Kontribusi anggota tim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46321"/>
                  </a:ext>
                </a:extLst>
              </a:tr>
              <a:tr h="21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endParaRPr lang="sv-SE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57758"/>
                  </a:ext>
                </a:extLst>
              </a:tr>
              <a:tr h="783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Bobot nilai presentasi adalah 60%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Skor: 1, 2, 3, 4, 5 (1 = Buruk; 2 = Kurang; 3 = Cukup; 4 = Baik; 5 = Sangat baik);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30350" algn="l"/>
                        </a:tabLst>
                      </a:pPr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 Light" panose="020F0302020204030204" pitchFamily="34" charset="0"/>
                          <a:cs typeface="Poppins" panose="00000500000000000000" pitchFamily="2" charset="0"/>
                        </a:rPr>
                        <a:t>Nilai = Bobot x Skor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91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81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783</Words>
  <Application>Microsoft Office PowerPoint</Application>
  <PresentationFormat>Widescreen</PresentationFormat>
  <Paragraphs>219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SemiBold SemiConden</vt:lpstr>
      <vt:lpstr>Calibri</vt:lpstr>
      <vt:lpstr>Calibri Light</vt:lpstr>
      <vt:lpstr>Geometr415 Blk BT</vt:lpstr>
      <vt:lpstr>Times New Roman</vt:lpstr>
      <vt:lpstr>Wingdings</vt:lpstr>
      <vt:lpstr>Office Theme</vt:lpstr>
      <vt:lpstr>PowerPoint Presentation</vt:lpstr>
      <vt:lpstr>Inovasi Desain dan Konstruksi (IDK)</vt:lpstr>
      <vt:lpstr>Content</vt:lpstr>
      <vt:lpstr>Latar Belakang</vt:lpstr>
      <vt:lpstr>Kriteria dan Bobot Penilaian</vt:lpstr>
      <vt:lpstr>Kriteria dan Bobot Penilaian</vt:lpstr>
      <vt:lpstr>Kriteria dan Bobot Penilaian</vt:lpstr>
      <vt:lpstr>Kriteria dan Bobot Penilaian</vt:lpstr>
      <vt:lpstr>Kriteria dan Bobot Penilaian</vt:lpstr>
      <vt:lpstr>Format Penulisan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Gerry Liston Putra</cp:lastModifiedBy>
  <cp:revision>14</cp:revision>
  <dcterms:created xsi:type="dcterms:W3CDTF">2024-01-26T03:52:38Z</dcterms:created>
  <dcterms:modified xsi:type="dcterms:W3CDTF">2024-07-08T05:40:20Z</dcterms:modified>
</cp:coreProperties>
</file>